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19"/>
  </p:notesMasterIdLst>
  <p:handoutMasterIdLst>
    <p:handoutMasterId r:id="rId20"/>
  </p:handoutMasterIdLst>
  <p:sldIdLst>
    <p:sldId id="342" r:id="rId3"/>
    <p:sldId id="356" r:id="rId4"/>
    <p:sldId id="354" r:id="rId5"/>
    <p:sldId id="357" r:id="rId6"/>
    <p:sldId id="358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68" r:id="rId15"/>
    <p:sldId id="359" r:id="rId16"/>
    <p:sldId id="355" r:id="rId17"/>
    <p:sldId id="360" r:id="rId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2A1017D-6DBA-420F-93CE-A8027E8E4739}">
          <p14:sldIdLst>
            <p14:sldId id="342"/>
            <p14:sldId id="356"/>
            <p14:sldId id="354"/>
            <p14:sldId id="357"/>
            <p14:sldId id="358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59"/>
            <p14:sldId id="355"/>
            <p14:sldId id="3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2" autoAdjust="0"/>
    <p:restoredTop sz="95416" autoAdjust="0"/>
  </p:normalViewPr>
  <p:slideViewPr>
    <p:cSldViewPr>
      <p:cViewPr varScale="1">
        <p:scale>
          <a:sx n="109" d="100"/>
          <a:sy n="109" d="100"/>
        </p:scale>
        <p:origin x="178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4/2/2020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4/2/2020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14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3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7" y="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5182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ucOv-UO3RICmf1X2dSzHO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 fontScale="90000"/>
          </a:bodyPr>
          <a:lstStyle/>
          <a:p>
            <a:r>
              <a:rPr kumimoji="1" lang="en-US" altLang="zh-TW" sz="4800" dirty="0"/>
              <a:t>Assignment 01</a:t>
            </a:r>
            <a:br>
              <a:rPr kumimoji="1" lang="en-US" altLang="zh-TW" sz="4800" dirty="0"/>
            </a:br>
            <a:r>
              <a:rPr kumimoji="1" lang="en-US" altLang="zh-TW" sz="4800" dirty="0"/>
              <a:t>Web Canvas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3132" y="6206642"/>
            <a:ext cx="970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CS2410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Software Studio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軟體設計與實驗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413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Different Brush Shape</a:t>
            </a:r>
            <a:endParaRPr lang="zh-TW" altLang="en-US" dirty="0"/>
          </a:p>
        </p:txBody>
      </p:sp>
      <p:pic>
        <p:nvPicPr>
          <p:cNvPr id="5" name="20200402_232641">
            <a:hlinkClick r:id="" action="ppaction://media"/>
            <a:extLst>
              <a:ext uri="{FF2B5EF4-FFF2-40B4-BE49-F238E27FC236}">
                <a16:creationId xmlns:a16="http://schemas.microsoft.com/office/drawing/2014/main" id="{F7DCCACE-E7A2-4409-A038-80347C080C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9276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Un/Re-do button</a:t>
            </a:r>
            <a:endParaRPr lang="zh-TW" altLang="en-US" dirty="0"/>
          </a:p>
        </p:txBody>
      </p:sp>
      <p:pic>
        <p:nvPicPr>
          <p:cNvPr id="6" name="20200402_232717">
            <a:hlinkClick r:id="" action="ppaction://media"/>
            <a:extLst>
              <a:ext uri="{FF2B5EF4-FFF2-40B4-BE49-F238E27FC236}">
                <a16:creationId xmlns:a16="http://schemas.microsoft.com/office/drawing/2014/main" id="{54D9511E-F038-4B85-84C6-BA19A0AAB0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69480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Tool</a:t>
            </a:r>
            <a:endParaRPr lang="zh-TW" altLang="en-US" dirty="0"/>
          </a:p>
        </p:txBody>
      </p:sp>
      <p:pic>
        <p:nvPicPr>
          <p:cNvPr id="5" name="20200402_232925">
            <a:hlinkClick r:id="" action="ppaction://media"/>
            <a:extLst>
              <a:ext uri="{FF2B5EF4-FFF2-40B4-BE49-F238E27FC236}">
                <a16:creationId xmlns:a16="http://schemas.microsoft.com/office/drawing/2014/main" id="{250DE705-00B5-434D-9D03-60DC2A822F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9364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</a:t>
            </a:r>
            <a:endParaRPr lang="zh-TW" altLang="en-US" dirty="0"/>
          </a:p>
        </p:txBody>
      </p:sp>
      <p:pic>
        <p:nvPicPr>
          <p:cNvPr id="6" name="20200402_233018">
            <a:hlinkClick r:id="" action="ppaction://media"/>
            <a:extLst>
              <a:ext uri="{FF2B5EF4-FFF2-40B4-BE49-F238E27FC236}">
                <a16:creationId xmlns:a16="http://schemas.microsoft.com/office/drawing/2014/main" id="{360E9355-F26E-41E7-9568-975FC58DE3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0446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All Functions</a:t>
            </a:r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EB54288-F524-405E-B06A-BD0D43E6C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54" y="1700808"/>
            <a:ext cx="7551092" cy="4118777"/>
          </a:xfrm>
        </p:spPr>
      </p:pic>
    </p:spTree>
    <p:extLst>
      <p:ext uri="{BB962C8B-B14F-4D97-AF65-F5344CB8AC3E}">
        <p14:creationId xmlns:p14="http://schemas.microsoft.com/office/powerpoint/2010/main" val="398601964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4744562"/>
              </p:ext>
            </p:extLst>
          </p:nvPr>
        </p:nvGraphicFramePr>
        <p:xfrm>
          <a:off x="457200" y="1916832"/>
          <a:ext cx="8352928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1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1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ea typeface="標楷體" panose="03000509000000000000" pitchFamily="65" charset="-120"/>
                        </a:rPr>
                        <a:t>Item</a:t>
                      </a:r>
                      <a:endParaRPr lang="zh-TW" altLang="en-US" sz="2400" dirty="0">
                        <a:latin typeface="+mj-lt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ea typeface="標楷體" panose="03000509000000000000" pitchFamily="65" charset="-120"/>
                        </a:rPr>
                        <a:t>Score</a:t>
                      </a:r>
                      <a:endParaRPr lang="zh-TW" altLang="en-US" sz="2400" dirty="0">
                        <a:latin typeface="+mj-lt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latin typeface="+mn-lt"/>
                          <a:ea typeface="+mn-ea"/>
                        </a:rPr>
                        <a:t>Basic</a:t>
                      </a:r>
                      <a:r>
                        <a:rPr lang="en-US" altLang="zh-TW" sz="2400" b="0" baseline="0" dirty="0">
                          <a:latin typeface="+mn-lt"/>
                          <a:ea typeface="+mn-ea"/>
                        </a:rPr>
                        <a:t> components</a:t>
                      </a:r>
                      <a:endParaRPr lang="en-US" altLang="zh-TW" sz="24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60%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latin typeface="+mn-lt"/>
                          <a:ea typeface="+mn-ea"/>
                        </a:rPr>
                        <a:t>Advance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35%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latin typeface="+mn-lt"/>
                          <a:ea typeface="+mn-ea"/>
                        </a:rPr>
                        <a:t>Appearance</a:t>
                      </a:r>
                      <a:r>
                        <a:rPr lang="en-US" altLang="zh-TW" sz="2400" b="0" baseline="0" dirty="0">
                          <a:latin typeface="+mn-lt"/>
                          <a:ea typeface="+mn-ea"/>
                        </a:rPr>
                        <a:t> (subjective)</a:t>
                      </a:r>
                      <a:endParaRPr lang="en-US" altLang="zh-TW" sz="24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5%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latin typeface="+mn-lt"/>
                          <a:ea typeface="+mn-ea"/>
                        </a:rPr>
                        <a:t>Other</a:t>
                      </a:r>
                      <a:r>
                        <a:rPr lang="en-US" altLang="zh-TW" sz="2400" b="0" baseline="0" dirty="0">
                          <a:latin typeface="+mn-lt"/>
                          <a:ea typeface="+mn-ea"/>
                        </a:rPr>
                        <a:t> useful widgets</a:t>
                      </a:r>
                      <a:r>
                        <a:rPr lang="zh-TW" altLang="en-US" sz="2400" b="0" baseline="0" dirty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TW" sz="2400" b="0" baseline="0" dirty="0">
                          <a:latin typeface="+mn-lt"/>
                          <a:ea typeface="+mn-ea"/>
                        </a:rPr>
                        <a:t>(describe on README.md)</a:t>
                      </a:r>
                      <a:endParaRPr lang="en-US" altLang="zh-TW" sz="24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1~5%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28626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Reminder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53136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sz="2400" dirty="0"/>
              <a:t>Deploy your web page to </a:t>
            </a:r>
            <a:r>
              <a:rPr kumimoji="1" lang="en-US" altLang="zh-TW" sz="2400" b="1" dirty="0"/>
              <a:t>Gitlab page</a:t>
            </a:r>
            <a:r>
              <a:rPr kumimoji="1" lang="en-US" altLang="zh-TW" sz="2400" dirty="0"/>
              <a:t>, including README.md,</a:t>
            </a:r>
            <a:r>
              <a:rPr kumimoji="1" lang="en-US" altLang="zh-TW" sz="2400" b="1" dirty="0"/>
              <a:t> </a:t>
            </a:r>
            <a:r>
              <a:rPr kumimoji="1" lang="en-US" altLang="zh-TW" sz="2400" dirty="0"/>
              <a:t>and ensure it works correctly.</a:t>
            </a:r>
          </a:p>
          <a:p>
            <a:pPr lvl="1"/>
            <a:r>
              <a:rPr kumimoji="1" lang="en-US" altLang="zh-TW" sz="2000" b="1" dirty="0"/>
              <a:t>Your main page should be named as </a:t>
            </a:r>
            <a:r>
              <a:rPr kumimoji="1" lang="en-US" altLang="zh-TW" sz="2000" dirty="0"/>
              <a:t>“</a:t>
            </a:r>
            <a:r>
              <a:rPr kumimoji="1" lang="en-US" altLang="zh-TW" sz="2000" b="1" dirty="0"/>
              <a:t>index.html</a:t>
            </a:r>
            <a:r>
              <a:rPr kumimoji="1" lang="en-US" altLang="zh-TW" sz="2000" dirty="0"/>
              <a:t>”</a:t>
            </a:r>
          </a:p>
          <a:p>
            <a:pPr lvl="1"/>
            <a:r>
              <a:rPr kumimoji="1" lang="en-US" altLang="zh-TW" sz="2000" b="1" dirty="0"/>
              <a:t>URL should be </a:t>
            </a:r>
            <a:r>
              <a:rPr kumimoji="1" lang="en-US" altLang="zh-TW" sz="2000" dirty="0"/>
              <a:t>: </a:t>
            </a:r>
            <a:r>
              <a:rPr kumimoji="1" lang="en-US" altLang="zh-TW" sz="2000" dirty="0">
                <a:solidFill>
                  <a:srgbClr val="0070C0"/>
                </a:solidFill>
              </a:rPr>
              <a:t>https://[studentID].gitlab.io/AS_01_WebCanvas</a:t>
            </a:r>
            <a:endParaRPr kumimoji="1" lang="en-US" altLang="zh-TW" sz="2400" dirty="0"/>
          </a:p>
          <a:p>
            <a:r>
              <a:rPr kumimoji="1" lang="en-US" altLang="zh-TW" sz="2400" dirty="0"/>
              <a:t>Upload all source code to FTP. (reference iLMS)</a:t>
            </a:r>
          </a:p>
          <a:p>
            <a:pPr lvl="1"/>
            <a:r>
              <a:rPr lang="en-US" altLang="zh-TW" sz="2000" dirty="0">
                <a:solidFill>
                  <a:srgbClr val="212121"/>
                </a:solidFill>
                <a:ea typeface="inherit"/>
              </a:rPr>
              <a:t>C</a:t>
            </a:r>
            <a:r>
              <a:rPr lang="zh-TW" altLang="zh-TW" sz="2000" dirty="0">
                <a:solidFill>
                  <a:srgbClr val="212121"/>
                </a:solidFill>
                <a:ea typeface="inherit"/>
              </a:rPr>
              <a:t>ompress</a:t>
            </a:r>
            <a:r>
              <a:rPr lang="zh-TW" altLang="en-US" sz="2000" dirty="0">
                <a:solidFill>
                  <a:srgbClr val="212121"/>
                </a:solidFill>
                <a:ea typeface="inherit"/>
              </a:rPr>
              <a:t> </a:t>
            </a:r>
            <a:r>
              <a:rPr lang="en-US" altLang="zh-TW" sz="2000" dirty="0">
                <a:solidFill>
                  <a:srgbClr val="212121"/>
                </a:solidFill>
                <a:ea typeface="inherit"/>
              </a:rPr>
              <a:t>all files into</a:t>
            </a:r>
            <a:r>
              <a:rPr lang="zh-TW" altLang="en-US" sz="2000" dirty="0">
                <a:solidFill>
                  <a:srgbClr val="212121"/>
                </a:solidFill>
                <a:ea typeface="inherit"/>
              </a:rPr>
              <a:t> </a:t>
            </a:r>
            <a:r>
              <a:rPr lang="en-US" altLang="zh-TW" sz="2000" dirty="0">
                <a:solidFill>
                  <a:srgbClr val="0070C0"/>
                </a:solidFill>
                <a:ea typeface="inherit"/>
              </a:rPr>
              <a:t>Assignment01_</a:t>
            </a:r>
            <a:r>
              <a:rPr lang="zh-TW" altLang="en-US" sz="2000" dirty="0">
                <a:solidFill>
                  <a:srgbClr val="0070C0"/>
                </a:solidFill>
                <a:ea typeface="inherit"/>
              </a:rPr>
              <a:t>學號</a:t>
            </a:r>
            <a:r>
              <a:rPr lang="en-US" altLang="zh-TW" sz="2000" dirty="0">
                <a:solidFill>
                  <a:srgbClr val="0070C0"/>
                </a:solidFill>
                <a:ea typeface="inherit"/>
              </a:rPr>
              <a:t>.</a:t>
            </a:r>
            <a:r>
              <a:rPr kumimoji="1" lang="en-US" altLang="zh-TW" sz="2000" b="1" dirty="0">
                <a:solidFill>
                  <a:srgbClr val="0070C0"/>
                </a:solidFill>
              </a:rPr>
              <a:t>zip </a:t>
            </a:r>
            <a:r>
              <a:rPr kumimoji="1" lang="en-US" altLang="zh-TW" sz="2000" dirty="0"/>
              <a:t>then upload</a:t>
            </a:r>
          </a:p>
          <a:p>
            <a:pPr lvl="1"/>
            <a:r>
              <a:rPr kumimoji="1" lang="en-US" altLang="zh-TW" sz="2000" dirty="0"/>
              <a:t>index.html, .</a:t>
            </a:r>
            <a:r>
              <a:rPr kumimoji="1" lang="en-US" altLang="zh-TW" sz="2000" dirty="0" err="1"/>
              <a:t>css</a:t>
            </a:r>
            <a:r>
              <a:rPr kumimoji="1" lang="en-US" altLang="zh-TW" sz="2000" dirty="0"/>
              <a:t>, .</a:t>
            </a:r>
            <a:r>
              <a:rPr kumimoji="1" lang="en-US" altLang="zh-TW" sz="2000" dirty="0" err="1"/>
              <a:t>js</a:t>
            </a:r>
            <a:r>
              <a:rPr kumimoji="1" lang="en-US" altLang="zh-TW" sz="2000" dirty="0"/>
              <a:t>, README.md, etc.</a:t>
            </a:r>
          </a:p>
          <a:p>
            <a:pPr lvl="1"/>
            <a:r>
              <a:rPr kumimoji="1" lang="en-US" altLang="zh-TW" sz="2000" dirty="0"/>
              <a:t>source files</a:t>
            </a:r>
          </a:p>
          <a:p>
            <a:r>
              <a:rPr kumimoji="1" lang="en-US" altLang="zh-TW" sz="2400" dirty="0">
                <a:solidFill>
                  <a:srgbClr val="FF0000"/>
                </a:solidFill>
              </a:rPr>
              <a:t>FIRM deadline: 2020/04/16 23:59 (commit time)</a:t>
            </a:r>
          </a:p>
          <a:p>
            <a:r>
              <a:rPr kumimoji="1" lang="en-US" altLang="zh-TW" sz="2400" dirty="0"/>
              <a:t>You will be </a:t>
            </a:r>
            <a:r>
              <a:rPr kumimoji="1" lang="en-US" altLang="zh-TW" sz="2400" b="1" dirty="0">
                <a:solidFill>
                  <a:srgbClr val="FF0000"/>
                </a:solidFill>
              </a:rPr>
              <a:t>graded ZERO </a:t>
            </a:r>
            <a:r>
              <a:rPr kumimoji="1" lang="en-US" altLang="zh-TW" sz="2400" dirty="0"/>
              <a:t>under one of the following conditions</a:t>
            </a:r>
          </a:p>
          <a:p>
            <a:pPr lvl="1"/>
            <a:r>
              <a:rPr kumimoji="1" lang="en-US" altLang="zh-TW" sz="2000" dirty="0">
                <a:solidFill>
                  <a:srgbClr val="FF0000"/>
                </a:solidFill>
              </a:rPr>
              <a:t>Missing the deadline, no matter what kind of reasons you have…</a:t>
            </a:r>
          </a:p>
          <a:p>
            <a:pPr lvl="1"/>
            <a:r>
              <a:rPr kumimoji="1" lang="en-US" altLang="zh-TW" sz="2000" dirty="0">
                <a:solidFill>
                  <a:srgbClr val="FF0000"/>
                </a:solidFill>
              </a:rPr>
              <a:t>Plagiarism</a:t>
            </a:r>
            <a:r>
              <a:rPr kumimoji="1" lang="zh-TW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TW" sz="2000" dirty="0">
                <a:solidFill>
                  <a:srgbClr val="FF0000"/>
                </a:solidFill>
              </a:rPr>
              <a:t>(</a:t>
            </a:r>
            <a:r>
              <a:rPr kumimoji="1" lang="zh-CN" altLang="en-US" sz="2000" dirty="0">
                <a:solidFill>
                  <a:srgbClr val="FF0000"/>
                </a:solidFill>
              </a:rPr>
              <a:t>抄襲</a:t>
            </a:r>
            <a:r>
              <a:rPr kumimoji="1" lang="en-US" altLang="zh-TW" sz="2000" dirty="0">
                <a:solidFill>
                  <a:srgbClr val="FF0000"/>
                </a:solidFill>
              </a:rPr>
              <a:t>), both the plagiarist</a:t>
            </a:r>
            <a:r>
              <a:rPr kumimoji="1" lang="zh-TW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TW" sz="2000" dirty="0">
                <a:solidFill>
                  <a:srgbClr val="FF0000"/>
                </a:solidFill>
              </a:rPr>
              <a:t>(</a:t>
            </a:r>
            <a:r>
              <a:rPr kumimoji="1" lang="zh-CN" altLang="en-US" sz="2000" dirty="0">
                <a:solidFill>
                  <a:srgbClr val="FF0000"/>
                </a:solidFill>
              </a:rPr>
              <a:t>抄襲者</a:t>
            </a:r>
            <a:r>
              <a:rPr kumimoji="1" lang="en-US" altLang="zh-TW" sz="2000" dirty="0">
                <a:solidFill>
                  <a:srgbClr val="FF0000"/>
                </a:solidFill>
              </a:rPr>
              <a:t>) and accomplice</a:t>
            </a:r>
            <a:r>
              <a:rPr kumimoji="1" lang="zh-TW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TW" sz="2000" dirty="0">
                <a:solidFill>
                  <a:srgbClr val="FF0000"/>
                </a:solidFill>
              </a:rPr>
              <a:t>(</a:t>
            </a:r>
            <a:r>
              <a:rPr kumimoji="1" lang="zh-CN" altLang="en-US" sz="2000" dirty="0">
                <a:solidFill>
                  <a:srgbClr val="FF0000"/>
                </a:solidFill>
              </a:rPr>
              <a:t>被抄襲者</a:t>
            </a:r>
            <a:r>
              <a:rPr kumimoji="1" lang="en-US" altLang="zh-TW" sz="2000" dirty="0">
                <a:solidFill>
                  <a:srgbClr val="FF0000"/>
                </a:solidFill>
              </a:rPr>
              <a:t>) will be graded zero.</a:t>
            </a:r>
          </a:p>
          <a:p>
            <a:pPr lvl="1"/>
            <a:r>
              <a:rPr kumimoji="1" lang="en-US" altLang="zh-TW" sz="2000" dirty="0">
                <a:solidFill>
                  <a:srgbClr val="FF0000"/>
                </a:solidFill>
              </a:rPr>
              <a:t>Crashed program (e.g., 404 - Not Found)</a:t>
            </a:r>
          </a:p>
          <a:p>
            <a:pPr lvl="1"/>
            <a:r>
              <a:rPr kumimoji="1" lang="en-US" altLang="zh-TW" sz="2000" dirty="0">
                <a:solidFill>
                  <a:srgbClr val="FF0000"/>
                </a:solidFill>
              </a:rPr>
              <a:t>Not upload the source files</a:t>
            </a:r>
            <a:r>
              <a:rPr kumimoji="1" lang="zh-TW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TW" sz="2000">
                <a:solidFill>
                  <a:srgbClr val="FF0000"/>
                </a:solidFill>
              </a:rPr>
              <a:t>to FTP</a:t>
            </a:r>
          </a:p>
          <a:p>
            <a:pPr lvl="1"/>
            <a:endParaRPr kumimoji="1" lang="en-US" altLang="zh-TW" sz="2000" dirty="0">
              <a:solidFill>
                <a:srgbClr val="FF0000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214483"/>
            <a:ext cx="20840" cy="282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-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54124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 Canvas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3" y="2006672"/>
            <a:ext cx="4248472" cy="31081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781" y="3058124"/>
            <a:ext cx="4370765" cy="306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5981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z="2800" dirty="0"/>
              <a:t>Create your own </a:t>
            </a:r>
            <a:r>
              <a:rPr lang="en-US" altLang="zh-TW" sz="2800" dirty="0" err="1"/>
              <a:t>gitlab</a:t>
            </a:r>
            <a:r>
              <a:rPr lang="en-US" altLang="zh-TW" sz="2800" dirty="0"/>
              <a:t> project and name it as </a:t>
            </a:r>
            <a:r>
              <a:rPr lang="en-US" altLang="zh-TW" sz="2800" dirty="0">
                <a:solidFill>
                  <a:srgbClr val="0070C0"/>
                </a:solidFill>
              </a:rPr>
              <a:t>AS_01_WebCanvas</a:t>
            </a:r>
          </a:p>
          <a:p>
            <a:r>
              <a:rPr lang="en-US" altLang="zh-TW" sz="2800" dirty="0"/>
              <a:t>Create your own web page with </a:t>
            </a:r>
            <a:r>
              <a:rPr lang="en-US" altLang="zh-TW" sz="2800" b="1" dirty="0"/>
              <a:t>HTML5 canvas element</a:t>
            </a:r>
            <a:r>
              <a:rPr lang="en-US" altLang="zh-TW" sz="2800" dirty="0"/>
              <a:t> where we can draw somethings.</a:t>
            </a:r>
            <a:r>
              <a:rPr lang="en-US" altLang="zh-TW" sz="2800" b="1" dirty="0"/>
              <a:t>(HTML)</a:t>
            </a:r>
          </a:p>
          <a:p>
            <a:r>
              <a:rPr lang="en-US" altLang="zh-TW" sz="2800" dirty="0"/>
              <a:t>Beautify appearance </a:t>
            </a:r>
            <a:r>
              <a:rPr lang="en-US" altLang="zh-TW" sz="2800" b="1" dirty="0"/>
              <a:t>(CSS)</a:t>
            </a:r>
            <a:r>
              <a:rPr lang="en-US" altLang="zh-TW" sz="2800" dirty="0"/>
              <a:t>. </a:t>
            </a:r>
          </a:p>
          <a:p>
            <a:r>
              <a:rPr lang="en-US" altLang="zh-TW" sz="2800" dirty="0"/>
              <a:t>Design user interaction widgets and control tools for custom setting or editing </a:t>
            </a:r>
            <a:r>
              <a:rPr lang="en-US" altLang="zh-TW" sz="2800" b="1" dirty="0"/>
              <a:t>(JavaScript).</a:t>
            </a:r>
          </a:p>
          <a:p>
            <a:r>
              <a:rPr lang="en-US" altLang="zh-TW" sz="2800" dirty="0"/>
              <a:t>Describing the functions of your canvas in </a:t>
            </a:r>
            <a:r>
              <a:rPr lang="en-US" altLang="zh-TW" sz="2800" dirty="0">
                <a:solidFill>
                  <a:srgbClr val="FF0000"/>
                </a:solidFill>
              </a:rPr>
              <a:t>README.md </a:t>
            </a:r>
            <a:r>
              <a:rPr lang="en-US" altLang="zh-TW" sz="2800" dirty="0"/>
              <a:t>by </a:t>
            </a:r>
            <a:r>
              <a:rPr lang="en-US" altLang="zh-TW" sz="2800" dirty="0" err="1"/>
              <a:t>HackMD</a:t>
            </a:r>
            <a:r>
              <a:rPr lang="en-US" altLang="zh-TW" sz="2800" dirty="0"/>
              <a:t> (you can reference the </a:t>
            </a:r>
            <a:r>
              <a:rPr lang="en-US" altLang="zh-TW" sz="2800" dirty="0">
                <a:hlinkClick r:id="rId3"/>
              </a:rPr>
              <a:t>template</a:t>
            </a:r>
            <a:r>
              <a:rPr lang="en-US" altLang="zh-TW" sz="2800" dirty="0"/>
              <a:t> by TAs)</a:t>
            </a:r>
            <a:endParaRPr lang="en-US" altLang="zh-TW" sz="2800" b="1" dirty="0"/>
          </a:p>
          <a:p>
            <a:r>
              <a:rPr lang="en-US" altLang="zh-TW" sz="2800" dirty="0"/>
              <a:t>You ought to explain how to operate your web, if TAs can’t find the function, you won’t get the </a:t>
            </a:r>
            <a:r>
              <a:rPr lang="en-US" altLang="zh-TW" sz="2800"/>
              <a:t>points.</a:t>
            </a:r>
            <a:endParaRPr lang="en-US" altLang="zh-TW" sz="2800" dirty="0"/>
          </a:p>
          <a:p>
            <a:endParaRPr lang="en-US" altLang="zh-TW" sz="2800" dirty="0"/>
          </a:p>
          <a:p>
            <a:pPr lvl="1"/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2593092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components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Basic control tools (30%)</a:t>
            </a:r>
          </a:p>
          <a:p>
            <a:pPr lvl="1"/>
            <a:r>
              <a:rPr lang="en-US" altLang="zh-TW" sz="2000" dirty="0"/>
              <a:t>Brush and eraser </a:t>
            </a:r>
            <a:r>
              <a:rPr lang="en-US" altLang="zh-TW" sz="2000" dirty="0">
                <a:solidFill>
                  <a:srgbClr val="FF0000"/>
                </a:solidFill>
              </a:rPr>
              <a:t>(You can not use white color as eraser!)</a:t>
            </a:r>
          </a:p>
          <a:p>
            <a:pPr lvl="1"/>
            <a:r>
              <a:rPr lang="en-US" altLang="zh-TW" sz="2000" dirty="0"/>
              <a:t>Color selector</a:t>
            </a:r>
          </a:p>
          <a:p>
            <a:pPr lvl="1"/>
            <a:r>
              <a:rPr lang="en-US" altLang="zh-TW" sz="2000" dirty="0"/>
              <a:t>Simple menu (brush size)</a:t>
            </a:r>
          </a:p>
          <a:p>
            <a:r>
              <a:rPr lang="en-US" altLang="zh-TW" sz="2400" dirty="0"/>
              <a:t>Text input (10%)</a:t>
            </a:r>
          </a:p>
          <a:p>
            <a:pPr lvl="1"/>
            <a:r>
              <a:rPr lang="en-US" altLang="zh-TW" sz="2000" dirty="0"/>
              <a:t>User can type texts on canvas</a:t>
            </a:r>
          </a:p>
          <a:p>
            <a:pPr lvl="1"/>
            <a:r>
              <a:rPr lang="en-US" altLang="zh-TW" sz="2000" dirty="0"/>
              <a:t>Font menu (typeface and size)</a:t>
            </a:r>
            <a:endParaRPr lang="en-US" altLang="zh-TW" sz="1800" dirty="0"/>
          </a:p>
          <a:p>
            <a:r>
              <a:rPr lang="en-US" altLang="zh-TW" sz="2400" dirty="0"/>
              <a:t>Cursor icon (10%)</a:t>
            </a:r>
          </a:p>
          <a:p>
            <a:pPr lvl="1"/>
            <a:r>
              <a:rPr lang="en-US" altLang="zh-TW" sz="2000" dirty="0"/>
              <a:t>The image should change according to the currently used tool</a:t>
            </a:r>
          </a:p>
          <a:p>
            <a:r>
              <a:rPr lang="en-US" altLang="zh-TW" sz="2400" dirty="0"/>
              <a:t>Refresh button (10%)</a:t>
            </a:r>
          </a:p>
          <a:p>
            <a:pPr lvl="1"/>
            <a:r>
              <a:rPr lang="en-US" altLang="zh-TW" sz="2000" dirty="0"/>
              <a:t>Reset canvas 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713066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Advanced </a:t>
            </a:r>
            <a:r>
              <a:rPr lang="en-US" altLang="zh-TW" dirty="0"/>
              <a:t>tools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800" dirty="0"/>
              <a:t>Different brush shapes (15%)</a:t>
            </a:r>
          </a:p>
          <a:p>
            <a:pPr lvl="1"/>
            <a:r>
              <a:rPr lang="en-US" altLang="zh-TW" sz="2400" dirty="0"/>
              <a:t>Circle, rectangle and triangle (5% for each shape)</a:t>
            </a:r>
          </a:p>
          <a:p>
            <a:pPr lvl="1"/>
            <a:r>
              <a:rPr lang="en-US" altLang="zh-TW" sz="2400" dirty="0"/>
              <a:t>Drag the cursor to make circles, rectangles, and triangles of different size (Please refer to the example)</a:t>
            </a:r>
          </a:p>
          <a:p>
            <a:pPr lvl="1"/>
            <a:r>
              <a:rPr lang="en-US" altLang="zh-TW" sz="2400" dirty="0"/>
              <a:t>Flickering canvas is not acceptable</a:t>
            </a:r>
            <a:endParaRPr lang="en-US" altLang="zh-TW" dirty="0"/>
          </a:p>
          <a:p>
            <a:r>
              <a:rPr lang="en-US" altLang="zh-TW" sz="2800" dirty="0"/>
              <a:t>Un/Re-do button (10%)</a:t>
            </a:r>
          </a:p>
          <a:p>
            <a:r>
              <a:rPr lang="en-US" altLang="zh-TW" sz="2800" dirty="0"/>
              <a:t>Image tool (5%)</a:t>
            </a:r>
          </a:p>
          <a:p>
            <a:pPr lvl="1"/>
            <a:r>
              <a:rPr lang="en-US" altLang="zh-TW" sz="2400" dirty="0"/>
              <a:t>User can upload image and paste it </a:t>
            </a:r>
          </a:p>
          <a:p>
            <a:r>
              <a:rPr lang="en-US" altLang="zh-TW" sz="2800" dirty="0"/>
              <a:t>Download (5%)</a:t>
            </a:r>
          </a:p>
          <a:p>
            <a:pPr lvl="1"/>
            <a:r>
              <a:rPr lang="en-US" altLang="zh-TW" sz="2400" dirty="0"/>
              <a:t>Download current canvas as an image file</a:t>
            </a:r>
            <a:endParaRPr lang="en-US" altLang="zh-TW" sz="2800" dirty="0"/>
          </a:p>
          <a:p>
            <a:endParaRPr lang="en-US" altLang="zh-TW" sz="2000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4076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Control Tools</a:t>
            </a:r>
            <a:endParaRPr lang="zh-TW" altLang="en-US" dirty="0"/>
          </a:p>
        </p:txBody>
      </p:sp>
      <p:pic>
        <p:nvPicPr>
          <p:cNvPr id="4" name="20200402_233102">
            <a:hlinkClick r:id="" action="ppaction://media"/>
            <a:extLst>
              <a:ext uri="{FF2B5EF4-FFF2-40B4-BE49-F238E27FC236}">
                <a16:creationId xmlns:a16="http://schemas.microsoft.com/office/drawing/2014/main" id="{C9573118-C61D-4724-8332-0334046F47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25258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Input</a:t>
            </a:r>
            <a:endParaRPr lang="zh-TW" altLang="en-US" dirty="0"/>
          </a:p>
        </p:txBody>
      </p:sp>
      <p:pic>
        <p:nvPicPr>
          <p:cNvPr id="6" name="20200402_232357">
            <a:hlinkClick r:id="" action="ppaction://media"/>
            <a:extLst>
              <a:ext uri="{FF2B5EF4-FFF2-40B4-BE49-F238E27FC236}">
                <a16:creationId xmlns:a16="http://schemas.microsoft.com/office/drawing/2014/main" id="{5E893DDC-FA83-40D3-B263-3418CA37E7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3080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Cursor Icon</a:t>
            </a:r>
            <a:endParaRPr lang="zh-TW" altLang="en-US" dirty="0"/>
          </a:p>
        </p:txBody>
      </p:sp>
      <p:pic>
        <p:nvPicPr>
          <p:cNvPr id="5" name="20200402_232451">
            <a:hlinkClick r:id="" action="ppaction://media"/>
            <a:extLst>
              <a:ext uri="{FF2B5EF4-FFF2-40B4-BE49-F238E27FC236}">
                <a16:creationId xmlns:a16="http://schemas.microsoft.com/office/drawing/2014/main" id="{C270A33A-E8AB-47BE-A669-B2726E7AC1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26413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Refresh Button</a:t>
            </a:r>
            <a:endParaRPr lang="zh-TW" altLang="en-US" dirty="0"/>
          </a:p>
        </p:txBody>
      </p:sp>
      <p:pic>
        <p:nvPicPr>
          <p:cNvPr id="7" name="20200402_232532">
            <a:hlinkClick r:id="" action="ppaction://media"/>
            <a:extLst>
              <a:ext uri="{FF2B5EF4-FFF2-40B4-BE49-F238E27FC236}">
                <a16:creationId xmlns:a16="http://schemas.microsoft.com/office/drawing/2014/main" id="{6C715691-A98A-4AF4-8697-504C60F8B3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52937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urse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ap="sq">
          <a:solidFill>
            <a:srgbClr val="FF0000"/>
          </a:solidFill>
          <a:round/>
        </a:ln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簡報5" id="{0BEFD3DD-8257-CC49-A72F-66F904296101}" vid="{352BCE09-1A75-9E41-8EDD-0FBD23D4AD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Course_PPTX_Template</Template>
  <TotalTime>1110</TotalTime>
  <Words>484</Words>
  <Application>Microsoft Office PowerPoint</Application>
  <PresentationFormat>如螢幕大小 (4:3)</PresentationFormat>
  <Paragraphs>72</Paragraphs>
  <Slides>16</Slides>
  <Notes>2</Notes>
  <HiddenSlides>0</HiddenSlides>
  <MMClips>8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inherit</vt:lpstr>
      <vt:lpstr>黑体</vt:lpstr>
      <vt:lpstr>微軟正黑體</vt:lpstr>
      <vt:lpstr>新細明體</vt:lpstr>
      <vt:lpstr>標楷體</vt:lpstr>
      <vt:lpstr>Arial</vt:lpstr>
      <vt:lpstr>Calibri</vt:lpstr>
      <vt:lpstr>Stencil Std</vt:lpstr>
      <vt:lpstr>Course_PPTX_Theme</vt:lpstr>
      <vt:lpstr>Assignment 01 Web Canvas</vt:lpstr>
      <vt:lpstr>Web Canvas</vt:lpstr>
      <vt:lpstr>Goal</vt:lpstr>
      <vt:lpstr>Basic components</vt:lpstr>
      <vt:lpstr>Advanced tools</vt:lpstr>
      <vt:lpstr>Basic Control Tools</vt:lpstr>
      <vt:lpstr>Text Input</vt:lpstr>
      <vt:lpstr>Cursor Icon</vt:lpstr>
      <vt:lpstr>Refresh Button</vt:lpstr>
      <vt:lpstr>Different Brush Shape</vt:lpstr>
      <vt:lpstr>Un/Re-do button</vt:lpstr>
      <vt:lpstr>Image Tool</vt:lpstr>
      <vt:lpstr>Download</vt:lpstr>
      <vt:lpstr>All Functions</vt:lpstr>
      <vt:lpstr>Scoring</vt:lpstr>
      <vt:lpstr>Reminder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Website with GitLab Pages</dc:title>
  <dc:creator>Roger Luo</dc:creator>
  <cp:lastModifiedBy>YiTing Pan</cp:lastModifiedBy>
  <cp:revision>139</cp:revision>
  <cp:lastPrinted>1601-01-01T00:00:00Z</cp:lastPrinted>
  <dcterms:created xsi:type="dcterms:W3CDTF">2018-01-25T06:12:58Z</dcterms:created>
  <dcterms:modified xsi:type="dcterms:W3CDTF">2020-04-02T15:51:42Z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